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04" r:id="rId4"/>
    <p:sldId id="281" r:id="rId5"/>
    <p:sldId id="282" r:id="rId6"/>
    <p:sldId id="283" r:id="rId7"/>
    <p:sldId id="284" r:id="rId8"/>
    <p:sldId id="285" r:id="rId9"/>
    <p:sldId id="286" r:id="rId10"/>
    <p:sldId id="264" r:id="rId11"/>
    <p:sldId id="287" r:id="rId12"/>
    <p:sldId id="288" r:id="rId13"/>
    <p:sldId id="289" r:id="rId14"/>
    <p:sldId id="290" r:id="rId15"/>
    <p:sldId id="291" r:id="rId16"/>
    <p:sldId id="293" r:id="rId17"/>
    <p:sldId id="292" r:id="rId18"/>
    <p:sldId id="294" r:id="rId19"/>
    <p:sldId id="295" r:id="rId20"/>
    <p:sldId id="296" r:id="rId21"/>
    <p:sldId id="297" r:id="rId22"/>
    <p:sldId id="299" r:id="rId23"/>
    <p:sldId id="301" r:id="rId24"/>
    <p:sldId id="300" r:id="rId25"/>
    <p:sldId id="302" r:id="rId26"/>
    <p:sldId id="303" r:id="rId27"/>
    <p:sldId id="305" r:id="rId28"/>
    <p:sldId id="306" r:id="rId29"/>
    <p:sldId id="307" r:id="rId30"/>
    <p:sldId id="3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66"/>
    <a:srgbClr val="663300"/>
    <a:srgbClr val="CC0000"/>
    <a:srgbClr val="FF5050"/>
    <a:srgbClr val="D32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657F8-B146-471A-8300-68EB845568BC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622FF-E9C2-4051-B65A-61AEFBCE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1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94EE7-46BF-4321-93F0-8FF93074476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14C20-4FFB-46AD-9325-D462E233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0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4C20-4FFB-46AD-9325-D462E2337B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4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4C20-4FFB-46AD-9325-D462E2337B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4C20-4FFB-46AD-9325-D462E2337B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8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4C20-4FFB-46AD-9325-D462E2337B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1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4C20-4FFB-46AD-9325-D462E2337B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5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4C20-4FFB-46AD-9325-D462E2337B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20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4C20-4FFB-46AD-9325-D462E2337B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86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4C20-4FFB-46AD-9325-D462E2337B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2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D2C-A175-44DE-9339-CD76AB30A23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6B7D-2A47-455C-9243-B0898433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D2C-A175-44DE-9339-CD76AB30A23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6B7D-2A47-455C-9243-B0898433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4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D2C-A175-44DE-9339-CD76AB30A23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6B7D-2A47-455C-9243-B0898433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2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D2C-A175-44DE-9339-CD76AB30A23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6B7D-2A47-455C-9243-B0898433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5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D2C-A175-44DE-9339-CD76AB30A23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6B7D-2A47-455C-9243-B0898433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D2C-A175-44DE-9339-CD76AB30A23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6B7D-2A47-455C-9243-B0898433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4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D2C-A175-44DE-9339-CD76AB30A23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6B7D-2A47-455C-9243-B0898433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1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D2C-A175-44DE-9339-CD76AB30A23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6B7D-2A47-455C-9243-B0898433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D2C-A175-44DE-9339-CD76AB30A23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6B7D-2A47-455C-9243-B0898433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3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D2C-A175-44DE-9339-CD76AB30A23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6B7D-2A47-455C-9243-B0898433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7D2C-A175-44DE-9339-CD76AB30A23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6B7D-2A47-455C-9243-B0898433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1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7D2C-A175-44DE-9339-CD76AB30A231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6B7D-2A47-455C-9243-B0898433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0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nerals.net/MineralImages/green-talc-chester-verm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4" y="192811"/>
            <a:ext cx="425767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51879"/>
              </p:ext>
            </p:extLst>
          </p:nvPr>
        </p:nvGraphicFramePr>
        <p:xfrm>
          <a:off x="4778063" y="192811"/>
          <a:ext cx="7018986" cy="607338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talc</a:t>
                      </a:r>
                      <a:endParaRPr lang="en-US" sz="5400" dirty="0"/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pPr lvl="2"/>
                      <a:r>
                        <a:rPr lang="en-US" sz="4000" dirty="0" smtClean="0"/>
                        <a:t>-Softest mineral</a:t>
                      </a:r>
                    </a:p>
                    <a:p>
                      <a:pPr lvl="2"/>
                      <a:r>
                        <a:rPr lang="en-US" sz="4000" dirty="0" smtClean="0"/>
                        <a:t>-1 on </a:t>
                      </a:r>
                      <a:r>
                        <a:rPr lang="en-US" sz="4000" dirty="0" err="1" smtClean="0"/>
                        <a:t>Moh’s</a:t>
                      </a:r>
                      <a:r>
                        <a:rPr lang="en-US" sz="4000" dirty="0" smtClean="0"/>
                        <a:t> hardness scale</a:t>
                      </a:r>
                    </a:p>
                    <a:p>
                      <a:pPr lvl="2"/>
                      <a:r>
                        <a:rPr lang="en-US" sz="4000" dirty="0" smtClean="0"/>
                        <a:t>-Used in baby powder, cosmetics</a:t>
                      </a:r>
                    </a:p>
                    <a:p>
                      <a:pPr lvl="2"/>
                      <a:endParaRPr lang="en-US" sz="1800" dirty="0" smtClean="0"/>
                    </a:p>
                    <a:p>
                      <a:pPr lvl="2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2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516542"/>
              </p:ext>
            </p:extLst>
          </p:nvPr>
        </p:nvGraphicFramePr>
        <p:xfrm>
          <a:off x="4778063" y="192811"/>
          <a:ext cx="7018986" cy="629500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sulfur</a:t>
                      </a:r>
                      <a:endParaRPr lang="en-US" sz="5400" dirty="0"/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-</a:t>
                      </a:r>
                      <a:r>
                        <a:rPr lang="en-US" sz="4800" dirty="0" smtClean="0"/>
                        <a:t>Used in matches</a:t>
                      </a:r>
                    </a:p>
                    <a:p>
                      <a:r>
                        <a:rPr lang="en-US" sz="4800" dirty="0" smtClean="0"/>
                        <a:t>-yellow</a:t>
                      </a:r>
                    </a:p>
                    <a:p>
                      <a:r>
                        <a:rPr lang="en-US" sz="4800" dirty="0" smtClean="0"/>
                        <a:t>-smells like rotten eggs</a:t>
                      </a:r>
                    </a:p>
                    <a:p>
                      <a:r>
                        <a:rPr lang="en-US" sz="4800" dirty="0" smtClean="0"/>
                        <a:t>Trick….</a:t>
                      </a:r>
                      <a:r>
                        <a:rPr lang="en-US" sz="4800" dirty="0" err="1" smtClean="0"/>
                        <a:t>sul</a:t>
                      </a:r>
                      <a:r>
                        <a:rPr lang="en-US" sz="4800" dirty="0" smtClean="0"/>
                        <a:t> + fire</a:t>
                      </a:r>
                    </a:p>
                    <a:p>
                      <a:pPr lvl="2"/>
                      <a:endParaRPr lang="en-US" sz="1800" dirty="0" smtClean="0"/>
                    </a:p>
                    <a:p>
                      <a:pPr lvl="2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6" descr="Image result for sulfur min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8" y="1169757"/>
            <a:ext cx="4168158" cy="333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64614"/>
              </p:ext>
            </p:extLst>
          </p:nvPr>
        </p:nvGraphicFramePr>
        <p:xfrm>
          <a:off x="4778063" y="192811"/>
          <a:ext cx="7018986" cy="629500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halite</a:t>
                      </a:r>
                      <a:endParaRPr lang="en-US" sz="5400" dirty="0"/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-</a:t>
                      </a:r>
                      <a:r>
                        <a:rPr lang="en-US" sz="4800" dirty="0" smtClean="0"/>
                        <a:t>Rock salt</a:t>
                      </a:r>
                    </a:p>
                    <a:p>
                      <a:r>
                        <a:rPr lang="en-US" sz="4800" dirty="0" smtClean="0"/>
                        <a:t>Does not react to acid</a:t>
                      </a:r>
                    </a:p>
                    <a:p>
                      <a:endParaRPr lang="en-US" sz="4800" dirty="0" smtClean="0"/>
                    </a:p>
                    <a:p>
                      <a:r>
                        <a:rPr lang="en-US" sz="4800" dirty="0" smtClean="0"/>
                        <a:t>“Hail” + </a:t>
                      </a:r>
                      <a:r>
                        <a:rPr lang="en-US" sz="4800" dirty="0" err="1" smtClean="0"/>
                        <a:t>ite</a:t>
                      </a:r>
                      <a:endParaRPr lang="en-US" sz="4800" dirty="0" smtClean="0"/>
                    </a:p>
                    <a:p>
                      <a:pPr lvl="2"/>
                      <a:endParaRPr lang="en-US" sz="1800" dirty="0" smtClean="0"/>
                    </a:p>
                    <a:p>
                      <a:pPr lvl="2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Image result for halite min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89" y="911531"/>
            <a:ext cx="3747546" cy="356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89772"/>
              </p:ext>
            </p:extLst>
          </p:nvPr>
        </p:nvGraphicFramePr>
        <p:xfrm>
          <a:off x="4778063" y="192811"/>
          <a:ext cx="7018986" cy="702652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rgbClr val="FF0066"/>
                          </a:solidFill>
                        </a:rPr>
                        <a:t>c</a:t>
                      </a:r>
                      <a:r>
                        <a:rPr lang="en-US" sz="5400" dirty="0" smtClean="0"/>
                        <a:t>alcite</a:t>
                      </a:r>
                      <a:endParaRPr lang="en-US" sz="5400" dirty="0"/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-</a:t>
                      </a:r>
                      <a:r>
                        <a:rPr lang="en-US" sz="4800" dirty="0" smtClean="0"/>
                        <a:t>Main ingredient used in </a:t>
                      </a:r>
                      <a:r>
                        <a:rPr lang="en-US" sz="4800" b="1" dirty="0" smtClean="0">
                          <a:solidFill>
                            <a:srgbClr val="FF0066"/>
                          </a:solidFill>
                        </a:rPr>
                        <a:t>c</a:t>
                      </a:r>
                      <a:r>
                        <a:rPr lang="en-US" sz="4800" dirty="0" smtClean="0"/>
                        <a:t>ement</a:t>
                      </a:r>
                    </a:p>
                    <a:p>
                      <a:r>
                        <a:rPr lang="en-US" sz="4800" dirty="0" smtClean="0"/>
                        <a:t>-Does react to acid</a:t>
                      </a:r>
                    </a:p>
                    <a:p>
                      <a:r>
                        <a:rPr lang="en-US" sz="4800" dirty="0" smtClean="0"/>
                        <a:t>-One of the most common minerals</a:t>
                      </a:r>
                    </a:p>
                    <a:p>
                      <a:pPr lvl="2"/>
                      <a:endParaRPr lang="en-US" sz="1800" dirty="0" smtClean="0"/>
                    </a:p>
                    <a:p>
                      <a:pPr lvl="2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Image result for calcite min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4" y="1296103"/>
            <a:ext cx="3929230" cy="260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065172"/>
              </p:ext>
            </p:extLst>
          </p:nvPr>
        </p:nvGraphicFramePr>
        <p:xfrm>
          <a:off x="4778063" y="192811"/>
          <a:ext cx="7018986" cy="727036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graphite</a:t>
                      </a:r>
                      <a:endParaRPr lang="en-US" sz="5400" dirty="0"/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-</a:t>
                      </a:r>
                      <a:r>
                        <a:rPr lang="en-US" sz="4400" dirty="0" smtClean="0"/>
                        <a:t>Used in pencils</a:t>
                      </a:r>
                    </a:p>
                    <a:p>
                      <a:r>
                        <a:rPr lang="en-US" sz="4400" dirty="0" smtClean="0"/>
                        <a:t>-Used in sports equipment because</a:t>
                      </a:r>
                      <a:r>
                        <a:rPr lang="en-US" sz="4400" baseline="0" dirty="0" smtClean="0"/>
                        <a:t> it is </a:t>
                      </a:r>
                      <a:r>
                        <a:rPr lang="en-US" sz="4400" dirty="0" smtClean="0"/>
                        <a:t>strong, light weight</a:t>
                      </a:r>
                    </a:p>
                    <a:p>
                      <a:r>
                        <a:rPr lang="en-US" sz="4400" dirty="0" smtClean="0"/>
                        <a:t>    </a:t>
                      </a:r>
                      <a:r>
                        <a:rPr lang="en-US" sz="3600" dirty="0" smtClean="0"/>
                        <a:t>**hockey stick, tennis rackets, golf clubs,….</a:t>
                      </a:r>
                    </a:p>
                    <a:p>
                      <a:endParaRPr lang="en-US" sz="1800" dirty="0" smtClean="0"/>
                    </a:p>
                    <a:p>
                      <a:pPr lvl="2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http://t1.gstatic.com/images?q=tbn:ANd9GcQSj3MdNriP4vRAfRfcWMQhjEr6boFF_m5T0FCsTsvd16LpK2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6" y="1170273"/>
            <a:ext cx="4285389" cy="34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2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201444"/>
              </p:ext>
            </p:extLst>
          </p:nvPr>
        </p:nvGraphicFramePr>
        <p:xfrm>
          <a:off x="4778063" y="192811"/>
          <a:ext cx="7018986" cy="607338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hematite</a:t>
                      </a:r>
                      <a:endParaRPr lang="en-US" sz="5400" dirty="0"/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-</a:t>
                      </a:r>
                      <a:r>
                        <a:rPr lang="en-US" sz="4400" dirty="0" smtClean="0"/>
                        <a:t>Used in iron to make steel</a:t>
                      </a:r>
                    </a:p>
                    <a:p>
                      <a:r>
                        <a:rPr lang="en-US" sz="4400" dirty="0" smtClean="0"/>
                        <a:t>-“He” man</a:t>
                      </a:r>
                    </a:p>
                    <a:p>
                      <a:r>
                        <a:rPr lang="en-US" sz="4400" dirty="0" smtClean="0"/>
                        <a:t>-Red in color like blood</a:t>
                      </a:r>
                    </a:p>
                    <a:p>
                      <a:r>
                        <a:rPr lang="en-US" sz="4400" dirty="0" smtClean="0"/>
                        <a:t>-</a:t>
                      </a:r>
                      <a:r>
                        <a:rPr lang="en-US" sz="4400" dirty="0" err="1" smtClean="0"/>
                        <a:t>Hema</a:t>
                      </a:r>
                      <a:r>
                        <a:rPr lang="en-US" sz="4400" dirty="0" smtClean="0"/>
                        <a:t> means blood</a:t>
                      </a:r>
                    </a:p>
                    <a:p>
                      <a:endParaRPr lang="en-US" sz="1800" dirty="0" smtClean="0"/>
                    </a:p>
                    <a:p>
                      <a:pPr lvl="2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http://geology.com/rocks/pictures/hematite-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5" y="1105010"/>
            <a:ext cx="4210363" cy="31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2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408035"/>
              </p:ext>
            </p:extLst>
          </p:nvPr>
        </p:nvGraphicFramePr>
        <p:xfrm>
          <a:off x="4778063" y="192811"/>
          <a:ext cx="7018986" cy="607338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gypsum</a:t>
                      </a:r>
                      <a:endParaRPr lang="en-US" sz="5400" dirty="0"/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-</a:t>
                      </a:r>
                      <a:r>
                        <a:rPr lang="en-US" sz="4400" dirty="0" smtClean="0"/>
                        <a:t>Very soft</a:t>
                      </a:r>
                    </a:p>
                    <a:p>
                      <a:r>
                        <a:rPr lang="en-US" sz="4400" dirty="0" smtClean="0"/>
                        <a:t>-Used in plaster of </a:t>
                      </a:r>
                      <a:r>
                        <a:rPr lang="en-US" sz="4400" dirty="0" err="1" smtClean="0"/>
                        <a:t>paris</a:t>
                      </a:r>
                      <a:r>
                        <a:rPr lang="en-US" sz="4400" dirty="0" smtClean="0"/>
                        <a:t>, wall boards (dry wall)</a:t>
                      </a:r>
                    </a:p>
                    <a:p>
                      <a:r>
                        <a:rPr lang="en-US" sz="4400" dirty="0" smtClean="0"/>
                        <a:t>-Streaks red/black</a:t>
                      </a:r>
                    </a:p>
                    <a:p>
                      <a:endParaRPr lang="en-US" sz="1800" dirty="0" smtClean="0"/>
                    </a:p>
                    <a:p>
                      <a:pPr lvl="2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://www.minimegeology.com/shop/images/Gypsum_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0" y="4035389"/>
            <a:ext cx="2948234" cy="272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evada-outback-gems.com/mineral_information/gypsum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192811"/>
            <a:ext cx="2729293" cy="376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7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765251"/>
              </p:ext>
            </p:extLst>
          </p:nvPr>
        </p:nvGraphicFramePr>
        <p:xfrm>
          <a:off x="4778063" y="192811"/>
          <a:ext cx="7018986" cy="739228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quartz</a:t>
                      </a:r>
                      <a:endParaRPr lang="en-US" sz="5400" dirty="0"/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-</a:t>
                      </a:r>
                      <a:r>
                        <a:rPr lang="en-US" sz="4400" dirty="0" smtClean="0"/>
                        <a:t>Second most abundant mineral</a:t>
                      </a:r>
                    </a:p>
                    <a:p>
                      <a:r>
                        <a:rPr lang="en-US" sz="4400" dirty="0" smtClean="0"/>
                        <a:t>-No cleavage</a:t>
                      </a:r>
                    </a:p>
                    <a:p>
                      <a:r>
                        <a:rPr lang="en-US" sz="4400" dirty="0" smtClean="0"/>
                        <a:t>-Used in watches, glass</a:t>
                      </a:r>
                    </a:p>
                    <a:p>
                      <a:r>
                        <a:rPr lang="en-US" sz="4400" dirty="0" smtClean="0"/>
                        <a:t>-In the sand at beaches - shiny</a:t>
                      </a:r>
                    </a:p>
                    <a:p>
                      <a:endParaRPr lang="en-US" sz="1800" dirty="0" smtClean="0"/>
                    </a:p>
                    <a:p>
                      <a:pPr lvl="2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://www.juniorgeo.co.uk/images/Amethys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61" y="2279190"/>
            <a:ext cx="2640541" cy="264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ineralminers.com/images/rose-quartz/mineral-specimens/rose-quartz-speci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2" y="4919731"/>
            <a:ext cx="2386882" cy="179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nevada-outback-gems.com/mineral_information/quartz_crys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1" y="98846"/>
            <a:ext cx="2030142" cy="307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2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644004"/>
              </p:ext>
            </p:extLst>
          </p:nvPr>
        </p:nvGraphicFramePr>
        <p:xfrm>
          <a:off x="4778063" y="192811"/>
          <a:ext cx="7018986" cy="607338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garnet</a:t>
                      </a:r>
                      <a:endParaRPr lang="en-US" sz="4800" dirty="0"/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-Used in sandpaper and jewelry</a:t>
                      </a:r>
                    </a:p>
                    <a:p>
                      <a:r>
                        <a:rPr lang="en-US" sz="4800" dirty="0" smtClean="0"/>
                        <a:t>-Red in color</a:t>
                      </a:r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birthstones.today/wp-content/uploads/2014/08/garnet-miner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6" y="192811"/>
            <a:ext cx="3707596" cy="259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inerals.net/GemStoneImages/spessartite-garnet-gem-23983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89" y="4095749"/>
            <a:ext cx="2762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828950"/>
              </p:ext>
            </p:extLst>
          </p:nvPr>
        </p:nvGraphicFramePr>
        <p:xfrm>
          <a:off x="4778063" y="192811"/>
          <a:ext cx="7018986" cy="607338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bauxite</a:t>
                      </a:r>
                      <a:endParaRPr lang="en-US" sz="4800" dirty="0"/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-Used in aluminum </a:t>
                      </a:r>
                    </a:p>
                    <a:p>
                      <a:endParaRPr lang="en-US" sz="4800" dirty="0" smtClean="0"/>
                    </a:p>
                    <a:p>
                      <a:r>
                        <a:rPr lang="en-US" sz="4800" dirty="0" smtClean="0"/>
                        <a:t>“box of foil”</a:t>
                      </a:r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Bauxite From Arkan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2" y="1112099"/>
            <a:ext cx="3355429" cy="335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42330"/>
              </p:ext>
            </p:extLst>
          </p:nvPr>
        </p:nvGraphicFramePr>
        <p:xfrm>
          <a:off x="1880315" y="188965"/>
          <a:ext cx="9407795" cy="653528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407795"/>
              </a:tblGrid>
              <a:tr h="293638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Mineral</a:t>
                      </a:r>
                      <a:endParaRPr lang="en-US" sz="5400" dirty="0"/>
                    </a:p>
                  </a:txBody>
                  <a:tcPr anchor="ctr"/>
                </a:tc>
              </a:tr>
              <a:tr h="3598899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-a</a:t>
                      </a:r>
                      <a:r>
                        <a:rPr lang="en-US" sz="4800" baseline="0" dirty="0" smtClean="0"/>
                        <a:t> naturally occurring solid</a:t>
                      </a:r>
                    </a:p>
                    <a:p>
                      <a:r>
                        <a:rPr lang="en-US" sz="4800" baseline="0" dirty="0" smtClean="0"/>
                        <a:t>-inorganic (not made of living things)</a:t>
                      </a:r>
                    </a:p>
                    <a:p>
                      <a:r>
                        <a:rPr lang="en-US" sz="4800" baseline="0" dirty="0" smtClean="0"/>
                        <a:t>-has a crystal structure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5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449210"/>
              </p:ext>
            </p:extLst>
          </p:nvPr>
        </p:nvGraphicFramePr>
        <p:xfrm>
          <a:off x="4778063" y="192811"/>
          <a:ext cx="7018986" cy="607338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mica</a:t>
                      </a:r>
                      <a:endParaRPr lang="en-US" sz="4800" dirty="0"/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-Cleaves in flat sheets = one plane of cleavage</a:t>
                      </a:r>
                    </a:p>
                    <a:p>
                      <a:r>
                        <a:rPr lang="en-US" sz="4800" dirty="0" smtClean="0"/>
                        <a:t>-Used in old fuses, glass</a:t>
                      </a:r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Image result for m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9" y="1002589"/>
            <a:ext cx="4413936" cy="296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282120"/>
              </p:ext>
            </p:extLst>
          </p:nvPr>
        </p:nvGraphicFramePr>
        <p:xfrm>
          <a:off x="4778063" y="192811"/>
          <a:ext cx="7018986" cy="607338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galena</a:t>
                      </a:r>
                      <a:endParaRPr lang="en-US" sz="4800" dirty="0"/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-</a:t>
                      </a:r>
                      <a:r>
                        <a:rPr lang="en-US" sz="4800" b="1" dirty="0" smtClean="0"/>
                        <a:t>Source of lead</a:t>
                      </a:r>
                    </a:p>
                    <a:p>
                      <a:r>
                        <a:rPr lang="en-US" sz="4800" b="1" dirty="0" smtClean="0"/>
                        <a:t>-Usually has a metallic luster</a:t>
                      </a:r>
                      <a:endParaRPr lang="en-US" sz="4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Image result for gal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714587"/>
            <a:ext cx="4006740" cy="320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913480"/>
              </p:ext>
            </p:extLst>
          </p:nvPr>
        </p:nvGraphicFramePr>
        <p:xfrm>
          <a:off x="4778063" y="192811"/>
          <a:ext cx="7018986" cy="607338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gold</a:t>
                      </a:r>
                      <a:endParaRPr lang="en-US" sz="48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-</a:t>
                      </a:r>
                      <a:r>
                        <a:rPr lang="en-US" sz="4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More rare, which means it is worth more $$</a:t>
                      </a:r>
                    </a:p>
                    <a:p>
                      <a:r>
                        <a:rPr lang="en-US" sz="4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Streaks gold</a:t>
                      </a:r>
                    </a:p>
                    <a:p>
                      <a:r>
                        <a:rPr lang="en-US" sz="4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Is the most dense mineral</a:t>
                      </a:r>
                      <a:endParaRPr lang="en-US" sz="4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www.dakotamatrix.com/images/products/gold3577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2780"/>
            <a:ext cx="3785360" cy="28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igraionline.com/gold_ethiop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0" y="3966812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945130"/>
              </p:ext>
            </p:extLst>
          </p:nvPr>
        </p:nvGraphicFramePr>
        <p:xfrm>
          <a:off x="4778063" y="192811"/>
          <a:ext cx="7018986" cy="607338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pyrite</a:t>
                      </a:r>
                      <a:endParaRPr lang="en-US" sz="48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-Fool’s gold… “pirates”</a:t>
                      </a:r>
                    </a:p>
                    <a:p>
                      <a:r>
                        <a:rPr lang="en-US" sz="4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-Streaks black</a:t>
                      </a:r>
                    </a:p>
                    <a:p>
                      <a:r>
                        <a:rPr lang="en-US" sz="4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-Has crystals</a:t>
                      </a:r>
                      <a:endParaRPr lang="en-US" sz="4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Image result for pyr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7" y="987879"/>
            <a:ext cx="4517066" cy="300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614320"/>
              </p:ext>
            </p:extLst>
          </p:nvPr>
        </p:nvGraphicFramePr>
        <p:xfrm>
          <a:off x="4778063" y="192811"/>
          <a:ext cx="7018986" cy="607338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magnetite</a:t>
                      </a:r>
                      <a:endParaRPr lang="en-US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Metallic luster</a:t>
                      </a:r>
                    </a:p>
                    <a:p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-Is an iron ore</a:t>
                      </a:r>
                    </a:p>
                    <a:p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-Very heavy</a:t>
                      </a:r>
                    </a:p>
                    <a:p>
                      <a:r>
                        <a:rPr lang="en-US" sz="4800" b="1" dirty="0" smtClean="0">
                          <a:solidFill>
                            <a:schemeClr val="tx1"/>
                          </a:solidFill>
                        </a:rPr>
                        <a:t>**magnetic</a:t>
                      </a:r>
                      <a:endParaRPr lang="en-US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Image result for magnetite min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840"/>
            <a:ext cx="4475261" cy="285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543489"/>
              </p:ext>
            </p:extLst>
          </p:nvPr>
        </p:nvGraphicFramePr>
        <p:xfrm>
          <a:off x="4778063" y="192811"/>
          <a:ext cx="7018986" cy="607338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1"/>
                          </a:solidFill>
                        </a:rPr>
                        <a:t>diamond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en-US" sz="4800" dirty="0" smtClean="0"/>
                        <a:t>Hardest mineral</a:t>
                      </a:r>
                    </a:p>
                    <a:p>
                      <a:r>
                        <a:rPr lang="en-US" sz="4800" dirty="0" smtClean="0"/>
                        <a:t>-10 on </a:t>
                      </a:r>
                      <a:r>
                        <a:rPr lang="en-US" sz="4800" dirty="0" err="1" smtClean="0"/>
                        <a:t>Moh’s</a:t>
                      </a:r>
                      <a:r>
                        <a:rPr lang="en-US" sz="4800" dirty="0" smtClean="0"/>
                        <a:t> hardness scale</a:t>
                      </a:r>
                    </a:p>
                    <a:p>
                      <a:r>
                        <a:rPr lang="en-US" sz="4800" dirty="0" smtClean="0"/>
                        <a:t>-It can scratch glass</a:t>
                      </a:r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www.geologicdesires.com/P1120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" y="1083652"/>
            <a:ext cx="4545181" cy="36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333432"/>
              </p:ext>
            </p:extLst>
          </p:nvPr>
        </p:nvGraphicFramePr>
        <p:xfrm>
          <a:off x="4778063" y="192811"/>
          <a:ext cx="7018986" cy="607338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1"/>
                          </a:solidFill>
                        </a:rPr>
                        <a:t>fluorite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en-US" sz="4800" dirty="0" smtClean="0"/>
                        <a:t>high clarity pieces</a:t>
                      </a:r>
                      <a:r>
                        <a:rPr lang="en-US" sz="4800" baseline="0" dirty="0" smtClean="0"/>
                        <a:t> used to make lenses for microscopes</a:t>
                      </a:r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.minimegeology.com/shop/images/Fluorite_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5" y="856109"/>
            <a:ext cx="35718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784277"/>
              </p:ext>
            </p:extLst>
          </p:nvPr>
        </p:nvGraphicFramePr>
        <p:xfrm>
          <a:off x="4778063" y="192811"/>
          <a:ext cx="7018986" cy="794092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018986"/>
              </a:tblGrid>
              <a:tr h="27288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1"/>
                          </a:solidFill>
                        </a:rPr>
                        <a:t>feldspar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344539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4800" baseline="0" dirty="0" smtClean="0">
                          <a:solidFill>
                            <a:schemeClr val="tx1"/>
                          </a:solidFill>
                        </a:rPr>
                        <a:t> most abundant mineral</a:t>
                      </a:r>
                    </a:p>
                    <a:p>
                      <a:r>
                        <a:rPr lang="en-US" sz="4800" baseline="0" dirty="0" smtClean="0">
                          <a:solidFill>
                            <a:schemeClr val="tx1"/>
                          </a:solidFill>
                        </a:rPr>
                        <a:t>-non-metallic</a:t>
                      </a:r>
                    </a:p>
                    <a:p>
                      <a:r>
                        <a:rPr lang="en-US" sz="4800" baseline="0" dirty="0" smtClean="0">
                          <a:solidFill>
                            <a:schemeClr val="tx1"/>
                          </a:solidFill>
                        </a:rPr>
                        <a:t>-Can scratch glass</a:t>
                      </a:r>
                    </a:p>
                    <a:p>
                      <a:r>
                        <a:rPr lang="en-US" sz="4800" baseline="0" dirty="0" smtClean="0">
                          <a:solidFill>
                            <a:schemeClr val="tx1"/>
                          </a:solidFill>
                        </a:rPr>
                        <a:t>-weathers into clay</a:t>
                      </a:r>
                    </a:p>
                    <a:p>
                      <a:r>
                        <a:rPr lang="en-US" sz="4800" baseline="0" dirty="0" smtClean="0">
                          <a:solidFill>
                            <a:schemeClr val="tx1"/>
                          </a:solidFill>
                        </a:rPr>
                        <a:t>-used in china, fertilizer, in chicken feed</a:t>
                      </a:r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485" y="1176401"/>
            <a:ext cx="3571875" cy="240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98725"/>
              </p:ext>
            </p:extLst>
          </p:nvPr>
        </p:nvGraphicFramePr>
        <p:xfrm>
          <a:off x="425669" y="192811"/>
          <a:ext cx="11571889" cy="700341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571889"/>
              </a:tblGrid>
              <a:tr h="252285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1"/>
                          </a:solidFill>
                        </a:rPr>
                        <a:t>                         Igneous rocks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142334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</a:rPr>
                        <a:t>form</a:t>
                      </a:r>
                      <a:r>
                        <a:rPr lang="en-US" sz="4800" baseline="0" dirty="0" smtClean="0">
                          <a:solidFill>
                            <a:schemeClr val="tx1"/>
                          </a:solidFill>
                        </a:rPr>
                        <a:t> when melted rock cools and hardens, often have holes</a:t>
                      </a:r>
                    </a:p>
                    <a:p>
                      <a:r>
                        <a:rPr lang="en-US" sz="4800" baseline="0" dirty="0" smtClean="0">
                          <a:solidFill>
                            <a:schemeClr val="tx1"/>
                          </a:solidFill>
                        </a:rPr>
                        <a:t>-as it cools crystals form</a:t>
                      </a:r>
                    </a:p>
                    <a:p>
                      <a:r>
                        <a:rPr lang="en-US" sz="4800" baseline="0" dirty="0" smtClean="0">
                          <a:solidFill>
                            <a:schemeClr val="tx1"/>
                          </a:solidFill>
                        </a:rPr>
                        <a:t>-if it cools slowly = large crystals</a:t>
                      </a:r>
                    </a:p>
                    <a:p>
                      <a:r>
                        <a:rPr lang="en-US" sz="4800" baseline="0" dirty="0" smtClean="0">
                          <a:solidFill>
                            <a:schemeClr val="tx1"/>
                          </a:solidFill>
                        </a:rPr>
                        <a:t>-if it cools quickly = small crystals</a:t>
                      </a:r>
                    </a:p>
                    <a:p>
                      <a:r>
                        <a:rPr lang="en-US" sz="4800" baseline="0" dirty="0" smtClean="0">
                          <a:solidFill>
                            <a:schemeClr val="tx1"/>
                          </a:solidFill>
                        </a:rPr>
                        <a:t>-granite, basalt, pumice</a:t>
                      </a:r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5" y="345684"/>
            <a:ext cx="3000448" cy="2208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75" y="4346466"/>
            <a:ext cx="2864945" cy="218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106276"/>
              </p:ext>
            </p:extLst>
          </p:nvPr>
        </p:nvGraphicFramePr>
        <p:xfrm>
          <a:off x="425669" y="192811"/>
          <a:ext cx="11571889" cy="700341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571889"/>
              </a:tblGrid>
              <a:tr h="252285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1"/>
                          </a:solidFill>
                        </a:rPr>
                        <a:t>                         sedimentary rocks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142334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-form when layers of materials and</a:t>
                      </a:r>
                    </a:p>
                    <a:p>
                      <a:r>
                        <a:rPr lang="en-US" sz="4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rock particles settle on top of</a:t>
                      </a:r>
                      <a:r>
                        <a:rPr lang="en-US" sz="4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en-US" sz="4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each other and harden.</a:t>
                      </a:r>
                    </a:p>
                    <a:p>
                      <a:r>
                        <a:rPr lang="en-US" sz="4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-often found by water sources</a:t>
                      </a:r>
                    </a:p>
                    <a:p>
                      <a:r>
                        <a:rPr lang="en-US" sz="4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-some have fossils</a:t>
                      </a:r>
                    </a:p>
                    <a:p>
                      <a:r>
                        <a:rPr lang="en-US" sz="4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-examples = sandstone, conglomerate</a:t>
                      </a:r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2" y="325164"/>
            <a:ext cx="3188904" cy="2296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65" y="2981425"/>
            <a:ext cx="2153635" cy="1426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816" y="4896386"/>
            <a:ext cx="2244145" cy="181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65575"/>
              </p:ext>
            </p:extLst>
          </p:nvPr>
        </p:nvGraphicFramePr>
        <p:xfrm>
          <a:off x="1880315" y="141667"/>
          <a:ext cx="8279685" cy="653528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279685"/>
              </a:tblGrid>
              <a:tr h="293638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Color</a:t>
                      </a:r>
                      <a:endParaRPr lang="en-US" sz="5400" dirty="0"/>
                    </a:p>
                  </a:txBody>
                  <a:tcPr anchor="ctr"/>
                </a:tc>
              </a:tr>
              <a:tr h="3598899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-A property of  minerals</a:t>
                      </a:r>
                    </a:p>
                    <a:p>
                      <a:r>
                        <a:rPr lang="en-US" sz="4800" dirty="0" smtClean="0"/>
                        <a:t>-Least reliable property </a:t>
                      </a:r>
                    </a:p>
                    <a:p>
                      <a:pPr lvl="3"/>
                      <a:r>
                        <a:rPr lang="en-US" sz="3800" dirty="0" smtClean="0"/>
                        <a:t>quartz can come in pink, clear, milky white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7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38430"/>
              </p:ext>
            </p:extLst>
          </p:nvPr>
        </p:nvGraphicFramePr>
        <p:xfrm>
          <a:off x="425669" y="192811"/>
          <a:ext cx="11571889" cy="666518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571889"/>
              </a:tblGrid>
              <a:tr h="252285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bg1"/>
                          </a:solidFill>
                        </a:rPr>
                        <a:t>                         metamorphic rocks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142334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-form when solid rock</a:t>
                      </a:r>
                      <a:r>
                        <a:rPr lang="en-US" sz="4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is squeezed and heated to very high temperatures</a:t>
                      </a:r>
                    </a:p>
                    <a:p>
                      <a:r>
                        <a:rPr lang="en-US" sz="4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-examples = gneiss, slate</a:t>
                      </a:r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848" y="4419601"/>
            <a:ext cx="2746704" cy="2060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9" y="280276"/>
            <a:ext cx="2870638" cy="24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52258"/>
              </p:ext>
            </p:extLst>
          </p:nvPr>
        </p:nvGraphicFramePr>
        <p:xfrm>
          <a:off x="1880315" y="141667"/>
          <a:ext cx="8279685" cy="653528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279685"/>
              </a:tblGrid>
              <a:tr h="293638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texture</a:t>
                      </a:r>
                      <a:endParaRPr lang="en-US" sz="5400" dirty="0"/>
                    </a:p>
                  </a:txBody>
                  <a:tcPr anchor="ctr"/>
                </a:tc>
              </a:tr>
              <a:tr h="3598899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-a property of minerals</a:t>
                      </a:r>
                    </a:p>
                    <a:p>
                      <a:r>
                        <a:rPr lang="en-US" sz="4800" dirty="0" smtClean="0"/>
                        <a:t>-describes how the mineral feels</a:t>
                      </a:r>
                    </a:p>
                    <a:p>
                      <a:r>
                        <a:rPr lang="en-US" sz="4800" dirty="0" smtClean="0"/>
                        <a:t>smooth, sticky, grainy, powdery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3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03998"/>
              </p:ext>
            </p:extLst>
          </p:nvPr>
        </p:nvGraphicFramePr>
        <p:xfrm>
          <a:off x="1880315" y="141667"/>
          <a:ext cx="8279685" cy="653528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279685"/>
              </a:tblGrid>
              <a:tr h="293638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Luster</a:t>
                      </a:r>
                      <a:endParaRPr lang="en-US" sz="5400" dirty="0"/>
                    </a:p>
                  </a:txBody>
                  <a:tcPr anchor="ctr"/>
                </a:tc>
              </a:tr>
              <a:tr h="3598899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-property of a mineral</a:t>
                      </a:r>
                    </a:p>
                    <a:p>
                      <a:r>
                        <a:rPr lang="en-US" sz="4800" dirty="0" smtClean="0"/>
                        <a:t>-how light reflects off a mineral</a:t>
                      </a:r>
                    </a:p>
                    <a:p>
                      <a:r>
                        <a:rPr lang="en-US" sz="4800" dirty="0" smtClean="0"/>
                        <a:t>-metallic or non-metallic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4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8827"/>
              </p:ext>
            </p:extLst>
          </p:nvPr>
        </p:nvGraphicFramePr>
        <p:xfrm>
          <a:off x="1081824" y="141667"/>
          <a:ext cx="10393251" cy="647807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393251"/>
              </a:tblGrid>
              <a:tr h="2536215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cleavage</a:t>
                      </a:r>
                      <a:endParaRPr lang="en-US" sz="5400" dirty="0"/>
                    </a:p>
                  </a:txBody>
                  <a:tcPr anchor="ctr"/>
                </a:tc>
              </a:tr>
              <a:tr h="3941859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-property of  minerals</a:t>
                      </a:r>
                    </a:p>
                    <a:p>
                      <a:r>
                        <a:rPr lang="en-US" sz="4800" dirty="0" smtClean="0"/>
                        <a:t>-how many planes a mineral breaks into</a:t>
                      </a:r>
                    </a:p>
                    <a:p>
                      <a:r>
                        <a:rPr lang="en-US" sz="4800" dirty="0" smtClean="0"/>
                        <a:t>-mica breaks into sheets- one plane of cleavage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872628"/>
              </p:ext>
            </p:extLst>
          </p:nvPr>
        </p:nvGraphicFramePr>
        <p:xfrm>
          <a:off x="1081824" y="141667"/>
          <a:ext cx="10393251" cy="632417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393251"/>
              </a:tblGrid>
              <a:tr h="216365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hardness</a:t>
                      </a:r>
                      <a:endParaRPr lang="en-US" sz="3600" dirty="0"/>
                    </a:p>
                  </a:txBody>
                  <a:tcPr anchor="ctr"/>
                </a:tc>
              </a:tr>
              <a:tr h="394185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-a property of minerals</a:t>
                      </a:r>
                    </a:p>
                    <a:p>
                      <a:r>
                        <a:rPr lang="en-US" sz="3200" dirty="0" smtClean="0"/>
                        <a:t>-how hard the mineral is</a:t>
                      </a:r>
                    </a:p>
                    <a:p>
                      <a:r>
                        <a:rPr lang="en-US" sz="3200" dirty="0" smtClean="0"/>
                        <a:t>-</a:t>
                      </a:r>
                      <a:r>
                        <a:rPr lang="en-US" sz="3200" dirty="0" err="1" smtClean="0"/>
                        <a:t>Moh’s</a:t>
                      </a:r>
                      <a:r>
                        <a:rPr lang="en-US" sz="3200" dirty="0" smtClean="0"/>
                        <a:t> hardness scale goes from 1-10</a:t>
                      </a:r>
                    </a:p>
                    <a:p>
                      <a:r>
                        <a:rPr lang="en-US" sz="3200" dirty="0" smtClean="0"/>
                        <a:t>    1= soft (can be scratched by fingernail)…..such as talc</a:t>
                      </a:r>
                    </a:p>
                    <a:p>
                      <a:r>
                        <a:rPr lang="en-US" sz="3200" dirty="0" smtClean="0"/>
                        <a:t>    3=can be scratched by copper ….calcite</a:t>
                      </a:r>
                    </a:p>
                    <a:p>
                      <a:r>
                        <a:rPr lang="en-US" sz="3200" dirty="0" smtClean="0"/>
                        <a:t>    4= can be </a:t>
                      </a:r>
                      <a:r>
                        <a:rPr lang="en-US" sz="3200" dirty="0" err="1" smtClean="0"/>
                        <a:t>sctratched</a:t>
                      </a:r>
                      <a:r>
                        <a:rPr lang="en-US" sz="3200" dirty="0" smtClean="0"/>
                        <a:t> by steel –nail…..fluorite</a:t>
                      </a:r>
                    </a:p>
                    <a:p>
                      <a:r>
                        <a:rPr lang="en-US" sz="3200" dirty="0" smtClean="0"/>
                        <a:t>    6= can scratch glass…feldspar</a:t>
                      </a:r>
                    </a:p>
                    <a:p>
                      <a:r>
                        <a:rPr lang="en-US" sz="3200" dirty="0" smtClean="0"/>
                        <a:t>    10 = hardest….such as diamond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4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663426"/>
              </p:ext>
            </p:extLst>
          </p:nvPr>
        </p:nvGraphicFramePr>
        <p:xfrm>
          <a:off x="1880315" y="141667"/>
          <a:ext cx="8279685" cy="653528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279685"/>
              </a:tblGrid>
              <a:tr h="293638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streak</a:t>
                      </a:r>
                      <a:endParaRPr lang="en-US" sz="5400" dirty="0"/>
                    </a:p>
                  </a:txBody>
                  <a:tcPr anchor="ctr"/>
                </a:tc>
              </a:tr>
              <a:tr h="3598899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-property of  minerals</a:t>
                      </a:r>
                    </a:p>
                    <a:p>
                      <a:r>
                        <a:rPr lang="en-US" sz="4800" dirty="0" smtClean="0"/>
                        <a:t>-color of the powder left on an unglazed porcelain tile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141432"/>
              </p:ext>
            </p:extLst>
          </p:nvPr>
        </p:nvGraphicFramePr>
        <p:xfrm>
          <a:off x="1880315" y="141667"/>
          <a:ext cx="8279685" cy="653528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279685"/>
              </a:tblGrid>
              <a:tr h="2936384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Oddball properties</a:t>
                      </a:r>
                      <a:endParaRPr lang="en-US" sz="5400" dirty="0"/>
                    </a:p>
                  </a:txBody>
                  <a:tcPr anchor="ctr"/>
                </a:tc>
              </a:tr>
              <a:tr h="3598899">
                <a:tc>
                  <a:txBody>
                    <a:bodyPr/>
                    <a:lstStyle/>
                    <a:p>
                      <a:pPr lvl="2"/>
                      <a:r>
                        <a:rPr lang="en-US" sz="4800" dirty="0" smtClean="0"/>
                        <a:t>-</a:t>
                      </a:r>
                      <a:r>
                        <a:rPr lang="en-US" sz="4000" dirty="0" smtClean="0"/>
                        <a:t>Magnetic</a:t>
                      </a:r>
                    </a:p>
                    <a:p>
                      <a:pPr lvl="2"/>
                      <a:r>
                        <a:rPr lang="en-US" sz="4000" dirty="0" smtClean="0"/>
                        <a:t>-Density of the mineral</a:t>
                      </a:r>
                    </a:p>
                    <a:p>
                      <a:pPr lvl="2"/>
                      <a:r>
                        <a:rPr lang="en-US" sz="4000" dirty="0" smtClean="0"/>
                        <a:t>-Florescent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3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9442</TotalTime>
  <Words>615</Words>
  <Application>Microsoft Office PowerPoint</Application>
  <PresentationFormat>Widescreen</PresentationFormat>
  <Paragraphs>136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Minerals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</dc:title>
  <dc:creator>Deborah Henry</dc:creator>
  <cp:lastModifiedBy>Deborah Henry</cp:lastModifiedBy>
  <cp:revision>46</cp:revision>
  <cp:lastPrinted>2015-03-09T18:02:03Z</cp:lastPrinted>
  <dcterms:created xsi:type="dcterms:W3CDTF">2015-03-02T16:06:28Z</dcterms:created>
  <dcterms:modified xsi:type="dcterms:W3CDTF">2016-03-11T19:23:26Z</dcterms:modified>
</cp:coreProperties>
</file>